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3" r:id="rId6"/>
    <p:sldId id="261" r:id="rId7"/>
    <p:sldId id="262" r:id="rId8"/>
    <p:sldId id="257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4700" autoAdjust="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/index.php?title=Soubor:Copyright.svg&amp;page=1" TargetMode="External"/><Relationship Id="rId2" Type="http://schemas.openxmlformats.org/officeDocument/2006/relationships/hyperlink" Target="http://cs.wikipedia.org/wiki/Autorsk%C3%A1_pr%C3%A1v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Autorská práva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0" dirty="0"/>
              <a:t>Autorské právo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Odvětví práva, které se zabývá právními vztahy uživatelů a tvůrců tzv. „autorských děl“ k příslušným dílům. </a:t>
            </a:r>
          </a:p>
          <a:p>
            <a:r>
              <a:rPr lang="cs-CZ" dirty="0"/>
              <a:t>Tvůrci mohou být například spisovatelé, hudebníci, filmaři, architekti, urbanisté a programátoři apod. </a:t>
            </a:r>
          </a:p>
        </p:txBody>
      </p:sp>
      <p:pic>
        <p:nvPicPr>
          <p:cNvPr id="1026" name="Picture 2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221088"/>
            <a:ext cx="2607172" cy="21960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Autorské právo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Autorské právo nechrání samotné </a:t>
            </a:r>
            <a:r>
              <a:rPr lang="cs-CZ" i="1" dirty="0"/>
              <a:t>myšlenky</a:t>
            </a:r>
            <a:r>
              <a:rPr lang="cs-CZ" dirty="0"/>
              <a:t> či </a:t>
            </a:r>
            <a:r>
              <a:rPr lang="cs-CZ" i="1" dirty="0"/>
              <a:t>ideje</a:t>
            </a:r>
            <a:r>
              <a:rPr lang="cs-CZ" dirty="0"/>
              <a:t>; chrání pouze konkrétní díla, konkrétní </a:t>
            </a:r>
            <a:r>
              <a:rPr lang="cs-CZ" i="1" dirty="0"/>
              <a:t>vyjádření</a:t>
            </a:r>
            <a:r>
              <a:rPr lang="cs-CZ" dirty="0"/>
              <a:t> takových myšlenek, dílo v objektivně vnímatelné podobě. </a:t>
            </a:r>
          </a:p>
          <a:p>
            <a:r>
              <a:rPr lang="cs-CZ" dirty="0"/>
              <a:t>Autorským dílem je pouze jedinečný výsledek tvůrčí činnosti autora, dílem není námět, zpráva, informace, metoda, teorie, vzorec, graf, tabulka fyzikálních konstant, výstup počítačového programu apod. samy o sobě.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0" dirty="0"/>
              <a:t>Obsah autorského práva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právo na rozmnožování díla,</a:t>
            </a:r>
          </a:p>
          <a:p>
            <a:r>
              <a:rPr lang="cs-CZ" dirty="0"/>
              <a:t>právo na rozšiřování díla či jeho rozmnoženiny,</a:t>
            </a:r>
          </a:p>
          <a:p>
            <a:r>
              <a:rPr lang="cs-CZ" dirty="0"/>
              <a:t>právo na pronájem díla či jeho rozmnoženiny,</a:t>
            </a:r>
          </a:p>
          <a:p>
            <a:r>
              <a:rPr lang="cs-CZ" dirty="0"/>
              <a:t>právo na půjčování díla či jeho rozmnoženiny,</a:t>
            </a:r>
          </a:p>
          <a:p>
            <a:endParaRPr lang="cs-CZ" dirty="0"/>
          </a:p>
        </p:txBody>
      </p:sp>
      <p:pic>
        <p:nvPicPr>
          <p:cNvPr id="3073" name="Picture 1" descr="C:\Documents and Settings\Ondra\Local Settings\Temporary Internet Files\Content.IE5\F2CRCAVW\MC90021197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293095"/>
            <a:ext cx="3240360" cy="16365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Obsah autorského práva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na vystavování díla či jeho rozmnoženiny,</a:t>
            </a:r>
          </a:p>
          <a:p>
            <a:r>
              <a:rPr lang="cs-CZ" dirty="0"/>
              <a:t>právo na sdělování díla veřejnosti </a:t>
            </a:r>
          </a:p>
          <a:p>
            <a:r>
              <a:rPr lang="cs-CZ" dirty="0"/>
              <a:t>právo na odměnu při opětném prodeji originálu díla uměleckého,</a:t>
            </a:r>
          </a:p>
          <a:p>
            <a:r>
              <a:rPr lang="cs-CZ" dirty="0"/>
              <a:t>právo na odměnu v souvislosti s rozmnožováním díla pro osobní potřebu</a:t>
            </a:r>
          </a:p>
        </p:txBody>
      </p:sp>
      <p:pic>
        <p:nvPicPr>
          <p:cNvPr id="19461" name="Picture 5" descr="C:\Documents and Settings\Ondra\Local Settings\Temporary Internet Files\Content.IE5\BOFY10Y6\MC90023420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797152"/>
            <a:ext cx="2293545" cy="18348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Symbol Copyrightu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Soubor:Copyright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988840"/>
            <a:ext cx="3600400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0" dirty="0"/>
              <a:t>Licence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právní termín, kterým lze vyjadřovat několik skutečností, které jsou závislé na souvislostech v jakém je tento termín používán. </a:t>
            </a:r>
          </a:p>
          <a:p>
            <a:r>
              <a:rPr lang="cs-CZ" dirty="0"/>
              <a:t>Právní předpisy vymezují, co může být obsahem licenčního rozhodnutí nebo ujednání.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http://cs.wikipedia.org/wiki/Autorsk%C3%A1_pr%C3%A1va</a:t>
            </a:r>
            <a:endParaRPr lang="cs-CZ" dirty="0"/>
          </a:p>
          <a:p>
            <a:r>
              <a:rPr lang="cs-CZ" dirty="0">
                <a:hlinkClick r:id="rId3"/>
              </a:rPr>
              <a:t>http://cs.wikipedia.org/w/index.php?title=Soubor:Copyright.svg&amp;page=1</a:t>
            </a:r>
            <a:endParaRPr lang="cs-CZ" dirty="0"/>
          </a:p>
          <a:p>
            <a:r>
              <a:rPr lang="cs-CZ" dirty="0"/>
              <a:t>http://cs.wikipedia.org/wiki/Licence</a:t>
            </a:r>
          </a:p>
          <a:p>
            <a:r>
              <a:rPr lang="cs-CZ" dirty="0"/>
              <a:t>Zdroje obrázků: MS Office Klipart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</TotalTime>
  <Words>277</Words>
  <Application>Microsoft Office PowerPoint</Application>
  <PresentationFormat>Předvádění na obrazovce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Trebuchet MS</vt:lpstr>
      <vt:lpstr>Wingdings</vt:lpstr>
      <vt:lpstr>Wingdings 2</vt:lpstr>
      <vt:lpstr>Bohatý</vt:lpstr>
      <vt:lpstr>Autorská práva</vt:lpstr>
      <vt:lpstr>Autorské právo</vt:lpstr>
      <vt:lpstr>Autorské právo</vt:lpstr>
      <vt:lpstr>Obsah autorského práva</vt:lpstr>
      <vt:lpstr>Obsah autorského práva</vt:lpstr>
      <vt:lpstr>Symbol Copyrightu</vt:lpstr>
      <vt:lpstr>Licence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Autorská práva</dc:title>
  <dc:creator>krajicek</dc:creator>
  <cp:lastModifiedBy>Anna Gabrielová</cp:lastModifiedBy>
  <cp:revision>12</cp:revision>
  <dcterms:modified xsi:type="dcterms:W3CDTF">2021-10-26T09:36:14Z</dcterms:modified>
</cp:coreProperties>
</file>