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9866313" cy="673576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7" d="100"/>
          <a:sy n="117" d="100"/>
        </p:scale>
        <p:origin x="21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4275402" cy="33795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5588628" y="0"/>
            <a:ext cx="4275402" cy="337958"/>
          </a:xfrm>
          <a:prstGeom prst="rect">
            <a:avLst/>
          </a:prstGeom>
        </p:spPr>
        <p:txBody>
          <a:bodyPr vert="horz" lIns="91440" tIns="45720" rIns="91440" bIns="45720" rtlCol="0"/>
          <a:lstStyle>
            <a:lvl1pPr algn="r">
              <a:defRPr sz="1200"/>
            </a:lvl1pPr>
          </a:lstStyle>
          <a:p>
            <a:fld id="{874C8696-8E42-41B3-94D6-88DA496A0C1C}" type="datetimeFigureOut">
              <a:rPr lang="cs-CZ" smtClean="0"/>
              <a:t>28.2.2020</a:t>
            </a:fld>
            <a:endParaRPr lang="cs-CZ"/>
          </a:p>
        </p:txBody>
      </p:sp>
      <p:sp>
        <p:nvSpPr>
          <p:cNvPr id="4" name="Zástupný symbol pro zápatí 3"/>
          <p:cNvSpPr>
            <a:spLocks noGrp="1"/>
          </p:cNvSpPr>
          <p:nvPr>
            <p:ph type="ftr" sz="quarter" idx="2"/>
          </p:nvPr>
        </p:nvSpPr>
        <p:spPr>
          <a:xfrm>
            <a:off x="0" y="6397806"/>
            <a:ext cx="4275402" cy="33795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5588628" y="6397806"/>
            <a:ext cx="4275402" cy="337957"/>
          </a:xfrm>
          <a:prstGeom prst="rect">
            <a:avLst/>
          </a:prstGeom>
        </p:spPr>
        <p:txBody>
          <a:bodyPr vert="horz" lIns="91440" tIns="45720" rIns="91440" bIns="45720" rtlCol="0" anchor="b"/>
          <a:lstStyle>
            <a:lvl1pPr algn="r">
              <a:defRPr sz="1200"/>
            </a:lvl1pPr>
          </a:lstStyle>
          <a:p>
            <a:fld id="{79CC136D-5770-42B3-B938-9809A097D404}" type="slidenum">
              <a:rPr lang="cs-CZ" smtClean="0"/>
              <a:t>‹#›</a:t>
            </a:fld>
            <a:endParaRPr lang="cs-CZ"/>
          </a:p>
        </p:txBody>
      </p:sp>
    </p:spTree>
    <p:extLst>
      <p:ext uri="{BB962C8B-B14F-4D97-AF65-F5344CB8AC3E}">
        <p14:creationId xmlns:p14="http://schemas.microsoft.com/office/powerpoint/2010/main" val="158786941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642A116F-BDEC-45D2-A748-160077742F12}" type="datetimeFigureOut">
              <a:rPr lang="cs-CZ" smtClean="0"/>
              <a:t>28.2.2020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616EE82-4330-467B-9F9E-4C3498B59C09}" type="slidenum">
              <a:rPr lang="cs-CZ" smtClean="0"/>
              <a:t>‹#›</a:t>
            </a:fld>
            <a:endParaRPr lang="cs-CZ"/>
          </a:p>
        </p:txBody>
      </p:sp>
    </p:spTree>
    <p:extLst>
      <p:ext uri="{BB962C8B-B14F-4D97-AF65-F5344CB8AC3E}">
        <p14:creationId xmlns:p14="http://schemas.microsoft.com/office/powerpoint/2010/main" val="676165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42A116F-BDEC-45D2-A748-160077742F12}" type="datetimeFigureOut">
              <a:rPr lang="cs-CZ" smtClean="0"/>
              <a:t>28.2.2020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616EE82-4330-467B-9F9E-4C3498B59C09}" type="slidenum">
              <a:rPr lang="cs-CZ" smtClean="0"/>
              <a:t>‹#›</a:t>
            </a:fld>
            <a:endParaRPr lang="cs-CZ"/>
          </a:p>
        </p:txBody>
      </p:sp>
    </p:spTree>
    <p:extLst>
      <p:ext uri="{BB962C8B-B14F-4D97-AF65-F5344CB8AC3E}">
        <p14:creationId xmlns:p14="http://schemas.microsoft.com/office/powerpoint/2010/main" val="2731027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42A116F-BDEC-45D2-A748-160077742F12}" type="datetimeFigureOut">
              <a:rPr lang="cs-CZ" smtClean="0"/>
              <a:t>28.2.2020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616EE82-4330-467B-9F9E-4C3498B59C09}" type="slidenum">
              <a:rPr lang="cs-CZ" smtClean="0"/>
              <a:t>‹#›</a:t>
            </a:fld>
            <a:endParaRPr lang="cs-CZ"/>
          </a:p>
        </p:txBody>
      </p:sp>
    </p:spTree>
    <p:extLst>
      <p:ext uri="{BB962C8B-B14F-4D97-AF65-F5344CB8AC3E}">
        <p14:creationId xmlns:p14="http://schemas.microsoft.com/office/powerpoint/2010/main" val="1134310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42A116F-BDEC-45D2-A748-160077742F12}" type="datetimeFigureOut">
              <a:rPr lang="cs-CZ" smtClean="0"/>
              <a:t>28.2.2020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616EE82-4330-467B-9F9E-4C3498B59C09}" type="slidenum">
              <a:rPr lang="cs-CZ" smtClean="0"/>
              <a:t>‹#›</a:t>
            </a:fld>
            <a:endParaRPr lang="cs-CZ"/>
          </a:p>
        </p:txBody>
      </p:sp>
    </p:spTree>
    <p:extLst>
      <p:ext uri="{BB962C8B-B14F-4D97-AF65-F5344CB8AC3E}">
        <p14:creationId xmlns:p14="http://schemas.microsoft.com/office/powerpoint/2010/main" val="1403393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642A116F-BDEC-45D2-A748-160077742F12}" type="datetimeFigureOut">
              <a:rPr lang="cs-CZ" smtClean="0"/>
              <a:t>28.2.2020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616EE82-4330-467B-9F9E-4C3498B59C09}" type="slidenum">
              <a:rPr lang="cs-CZ" smtClean="0"/>
              <a:t>‹#›</a:t>
            </a:fld>
            <a:endParaRPr lang="cs-CZ"/>
          </a:p>
        </p:txBody>
      </p:sp>
    </p:spTree>
    <p:extLst>
      <p:ext uri="{BB962C8B-B14F-4D97-AF65-F5344CB8AC3E}">
        <p14:creationId xmlns:p14="http://schemas.microsoft.com/office/powerpoint/2010/main" val="931025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642A116F-BDEC-45D2-A748-160077742F12}" type="datetimeFigureOut">
              <a:rPr lang="cs-CZ" smtClean="0"/>
              <a:t>28.2.2020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616EE82-4330-467B-9F9E-4C3498B59C09}" type="slidenum">
              <a:rPr lang="cs-CZ" smtClean="0"/>
              <a:t>‹#›</a:t>
            </a:fld>
            <a:endParaRPr lang="cs-CZ"/>
          </a:p>
        </p:txBody>
      </p:sp>
    </p:spTree>
    <p:extLst>
      <p:ext uri="{BB962C8B-B14F-4D97-AF65-F5344CB8AC3E}">
        <p14:creationId xmlns:p14="http://schemas.microsoft.com/office/powerpoint/2010/main" val="2385161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642A116F-BDEC-45D2-A748-160077742F12}" type="datetimeFigureOut">
              <a:rPr lang="cs-CZ" smtClean="0"/>
              <a:t>28.2.2020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616EE82-4330-467B-9F9E-4C3498B59C09}" type="slidenum">
              <a:rPr lang="cs-CZ" smtClean="0"/>
              <a:t>‹#›</a:t>
            </a:fld>
            <a:endParaRPr lang="cs-CZ"/>
          </a:p>
        </p:txBody>
      </p:sp>
    </p:spTree>
    <p:extLst>
      <p:ext uri="{BB962C8B-B14F-4D97-AF65-F5344CB8AC3E}">
        <p14:creationId xmlns:p14="http://schemas.microsoft.com/office/powerpoint/2010/main" val="534775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642A116F-BDEC-45D2-A748-160077742F12}" type="datetimeFigureOut">
              <a:rPr lang="cs-CZ" smtClean="0"/>
              <a:t>28.2.2020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616EE82-4330-467B-9F9E-4C3498B59C09}" type="slidenum">
              <a:rPr lang="cs-CZ" smtClean="0"/>
              <a:t>‹#›</a:t>
            </a:fld>
            <a:endParaRPr lang="cs-CZ"/>
          </a:p>
        </p:txBody>
      </p:sp>
    </p:spTree>
    <p:extLst>
      <p:ext uri="{BB962C8B-B14F-4D97-AF65-F5344CB8AC3E}">
        <p14:creationId xmlns:p14="http://schemas.microsoft.com/office/powerpoint/2010/main" val="3203461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42A116F-BDEC-45D2-A748-160077742F12}" type="datetimeFigureOut">
              <a:rPr lang="cs-CZ" smtClean="0"/>
              <a:t>28.2.2020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616EE82-4330-467B-9F9E-4C3498B59C09}" type="slidenum">
              <a:rPr lang="cs-CZ" smtClean="0"/>
              <a:t>‹#›</a:t>
            </a:fld>
            <a:endParaRPr lang="cs-CZ"/>
          </a:p>
        </p:txBody>
      </p:sp>
    </p:spTree>
    <p:extLst>
      <p:ext uri="{BB962C8B-B14F-4D97-AF65-F5344CB8AC3E}">
        <p14:creationId xmlns:p14="http://schemas.microsoft.com/office/powerpoint/2010/main" val="3706702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642A116F-BDEC-45D2-A748-160077742F12}" type="datetimeFigureOut">
              <a:rPr lang="cs-CZ" smtClean="0"/>
              <a:t>28.2.2020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616EE82-4330-467B-9F9E-4C3498B59C09}" type="slidenum">
              <a:rPr lang="cs-CZ" smtClean="0"/>
              <a:t>‹#›</a:t>
            </a:fld>
            <a:endParaRPr lang="cs-CZ"/>
          </a:p>
        </p:txBody>
      </p:sp>
    </p:spTree>
    <p:extLst>
      <p:ext uri="{BB962C8B-B14F-4D97-AF65-F5344CB8AC3E}">
        <p14:creationId xmlns:p14="http://schemas.microsoft.com/office/powerpoint/2010/main" val="3657125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642A116F-BDEC-45D2-A748-160077742F12}" type="datetimeFigureOut">
              <a:rPr lang="cs-CZ" smtClean="0"/>
              <a:t>28.2.2020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616EE82-4330-467B-9F9E-4C3498B59C09}" type="slidenum">
              <a:rPr lang="cs-CZ" smtClean="0"/>
              <a:t>‹#›</a:t>
            </a:fld>
            <a:endParaRPr lang="cs-CZ"/>
          </a:p>
        </p:txBody>
      </p:sp>
    </p:spTree>
    <p:extLst>
      <p:ext uri="{BB962C8B-B14F-4D97-AF65-F5344CB8AC3E}">
        <p14:creationId xmlns:p14="http://schemas.microsoft.com/office/powerpoint/2010/main" val="1022948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2A116F-BDEC-45D2-A748-160077742F12}" type="datetimeFigureOut">
              <a:rPr lang="cs-CZ" smtClean="0"/>
              <a:t>28.2.2020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16EE82-4330-467B-9F9E-4C3498B59C09}" type="slidenum">
              <a:rPr lang="cs-CZ" smtClean="0"/>
              <a:t>‹#›</a:t>
            </a:fld>
            <a:endParaRPr lang="cs-CZ"/>
          </a:p>
        </p:txBody>
      </p:sp>
    </p:spTree>
    <p:extLst>
      <p:ext uri="{BB962C8B-B14F-4D97-AF65-F5344CB8AC3E}">
        <p14:creationId xmlns:p14="http://schemas.microsoft.com/office/powerpoint/2010/main" val="2387835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NM_&#268;EPRO_REACH_CLP_23_3_2017.pdf" TargetMode="External"/><Relationship Id="rId2" Type="http://schemas.openxmlformats.org/officeDocument/2006/relationships/hyperlink" Target="https://ekool.cz/info/prakticke-informace-vytapeni/" TargetMode="External"/><Relationship Id="rId1" Type="http://schemas.openxmlformats.org/officeDocument/2006/relationships/slideLayout" Target="../slideLayouts/slideLayout2.xml"/><Relationship Id="rId6" Type="http://schemas.openxmlformats.org/officeDocument/2006/relationships/hyperlink" Target="E85_&#268;EPRO_REACH_CLP_23_3_2017.pdf" TargetMode="External"/><Relationship Id="rId5" Type="http://schemas.openxmlformats.org/officeDocument/2006/relationships/hyperlink" Target="BA_&#268;EPRO_REACH_CLP_23_3_2017.pdf" TargetMode="External"/><Relationship Id="rId4" Type="http://schemas.openxmlformats.org/officeDocument/2006/relationships/hyperlink" Target="SMN_&#268;EPRO_REACH_CLP_23_3_2017.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dirty="0" smtClean="0"/>
              <a:t>Bezpečnost při práci s pohonnými hmotami, mazivy a ostatními provozními kapalinami</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2372224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Bezpečnostní listy - příklady</a:t>
            </a:r>
            <a:endParaRPr lang="cs-CZ" dirty="0"/>
          </a:p>
        </p:txBody>
      </p:sp>
      <p:sp>
        <p:nvSpPr>
          <p:cNvPr id="3" name="Zástupný symbol pro obsah 2"/>
          <p:cNvSpPr>
            <a:spLocks noGrp="1"/>
          </p:cNvSpPr>
          <p:nvPr>
            <p:ph idx="1"/>
          </p:nvPr>
        </p:nvSpPr>
        <p:spPr/>
        <p:txBody>
          <a:bodyPr/>
          <a:lstStyle/>
          <a:p>
            <a:r>
              <a:rPr lang="cs-CZ" dirty="0" smtClean="0">
                <a:hlinkClick r:id="rId2"/>
              </a:rPr>
              <a:t>https://ekool.cz/info/prakticke-informace-vytapeni/</a:t>
            </a:r>
            <a:endParaRPr lang="cs-CZ" dirty="0" smtClean="0"/>
          </a:p>
          <a:p>
            <a:endParaRPr lang="cs-CZ" dirty="0"/>
          </a:p>
          <a:p>
            <a:r>
              <a:rPr lang="cs-CZ" dirty="0" smtClean="0">
                <a:hlinkClick r:id="rId3" action="ppaction://hlinkfile"/>
              </a:rPr>
              <a:t>Nafta</a:t>
            </a:r>
            <a:endParaRPr lang="cs-CZ" dirty="0" smtClean="0"/>
          </a:p>
          <a:p>
            <a:r>
              <a:rPr lang="cs-CZ" dirty="0" smtClean="0">
                <a:hlinkClick r:id="rId4" action="ppaction://hlinkfile"/>
              </a:rPr>
              <a:t>Bionafta</a:t>
            </a:r>
            <a:endParaRPr lang="cs-CZ" dirty="0" smtClean="0"/>
          </a:p>
          <a:p>
            <a:r>
              <a:rPr lang="cs-CZ" dirty="0" smtClean="0">
                <a:hlinkClick r:id="rId5" action="ppaction://hlinkfile"/>
              </a:rPr>
              <a:t>Automobilový benzín</a:t>
            </a:r>
            <a:endParaRPr lang="cs-CZ" dirty="0" smtClean="0"/>
          </a:p>
          <a:p>
            <a:r>
              <a:rPr lang="cs-CZ" dirty="0" smtClean="0">
                <a:hlinkClick r:id="rId6" action="ppaction://hlinkfile"/>
              </a:rPr>
              <a:t>Palivo E85</a:t>
            </a:r>
            <a:endParaRPr lang="cs-CZ" dirty="0"/>
          </a:p>
        </p:txBody>
      </p:sp>
    </p:spTree>
    <p:extLst>
      <p:ext uri="{BB962C8B-B14F-4D97-AF65-F5344CB8AC3E}">
        <p14:creationId xmlns:p14="http://schemas.microsoft.com/office/powerpoint/2010/main" val="4471309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Ukládání provozních náplní MV</a:t>
            </a:r>
            <a:endParaRPr lang="cs-CZ" dirty="0"/>
          </a:p>
        </p:txBody>
      </p:sp>
      <p:sp>
        <p:nvSpPr>
          <p:cNvPr id="3" name="Zástupný symbol pro obsah 2"/>
          <p:cNvSpPr>
            <a:spLocks noGrp="1"/>
          </p:cNvSpPr>
          <p:nvPr>
            <p:ph idx="1"/>
          </p:nvPr>
        </p:nvSpPr>
        <p:spPr/>
        <p:txBody>
          <a:bodyPr/>
          <a:lstStyle/>
          <a:p>
            <a:r>
              <a:rPr lang="cs-CZ" dirty="0" smtClean="0"/>
              <a:t>Pohonné hmoty, hořlavé provozní náplně a čisticí prostředky je dovoleno ukládat jen v plechových, těsně uzavíratelných nádobách (pohonné hmoty je dovoleno ukládat též do certifikovaných plastových nádob).</a:t>
            </a:r>
          </a:p>
          <a:p>
            <a:r>
              <a:rPr lang="cs-CZ" dirty="0" smtClean="0"/>
              <a:t>V prostorech jednoho stání motorového vozidla se smí ukládat maximálně 40 l benzínu nebo 80 l nafty a 10 l oleje.</a:t>
            </a:r>
            <a:endParaRPr lang="cs-CZ" dirty="0"/>
          </a:p>
        </p:txBody>
      </p:sp>
    </p:spTree>
    <p:extLst>
      <p:ext uri="{BB962C8B-B14F-4D97-AF65-F5344CB8AC3E}">
        <p14:creationId xmlns:p14="http://schemas.microsoft.com/office/powerpoint/2010/main" val="1191235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smtClean="0"/>
              <a:t>Bezpečnostní listy dle Nařízení Evropského parlamentu a Rady (ES) č . 1907/2006, ve znění směrnice 453/2010/ES</a:t>
            </a:r>
            <a:endParaRPr lang="cs-CZ" sz="3200" dirty="0"/>
          </a:p>
        </p:txBody>
      </p:sp>
      <p:sp>
        <p:nvSpPr>
          <p:cNvPr id="3" name="Zástupný symbol pro obsah 2"/>
          <p:cNvSpPr>
            <a:spLocks noGrp="1"/>
          </p:cNvSpPr>
          <p:nvPr>
            <p:ph idx="1"/>
          </p:nvPr>
        </p:nvSpPr>
        <p:spPr/>
        <p:txBody>
          <a:bodyPr>
            <a:normAutofit/>
          </a:bodyPr>
          <a:lstStyle/>
          <a:p>
            <a:r>
              <a:rPr lang="cs-CZ" dirty="0" smtClean="0"/>
              <a:t>o registraci, hodnocení, povolování a omezování chemických látek</a:t>
            </a:r>
          </a:p>
          <a:p>
            <a:r>
              <a:rPr lang="cs-CZ" dirty="0" smtClean="0"/>
              <a:t>Toto nařízení by mělo zajistit vysokou úroveň ochrany lidského zdraví a životního prostředí</a:t>
            </a:r>
          </a:p>
          <a:p>
            <a:r>
              <a:rPr lang="cs-CZ" dirty="0" smtClean="0"/>
              <a:t>Toto nařízení ukládá zvláštní povinnosti výrobcům, dovozcům a následným uživatelům látek samotných a obsažených v přípravcích a předmětech</a:t>
            </a:r>
          </a:p>
          <a:p>
            <a:r>
              <a:rPr lang="cs-CZ" dirty="0" smtClean="0"/>
              <a:t>Všechny dostupné a relevantní informace o látkách by měla být systematicky předávána prostřednictvím dodavatelských řetězců</a:t>
            </a:r>
            <a:endParaRPr lang="cs-CZ" dirty="0"/>
          </a:p>
        </p:txBody>
      </p:sp>
    </p:spTree>
    <p:extLst>
      <p:ext uri="{BB962C8B-B14F-4D97-AF65-F5344CB8AC3E}">
        <p14:creationId xmlns:p14="http://schemas.microsoft.com/office/powerpoint/2010/main" val="3560802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smtClean="0"/>
              <a:t>Bezpečnostní list - BEZOLOVNATÉ AUTOMOBILOVÉ BENZÍNY</a:t>
            </a:r>
            <a:endParaRPr lang="cs-CZ" sz="3600" dirty="0"/>
          </a:p>
        </p:txBody>
      </p:sp>
      <p:sp>
        <p:nvSpPr>
          <p:cNvPr id="3" name="Zástupný symbol pro obsah 2"/>
          <p:cNvSpPr>
            <a:spLocks noGrp="1"/>
          </p:cNvSpPr>
          <p:nvPr>
            <p:ph idx="1"/>
          </p:nvPr>
        </p:nvSpPr>
        <p:spPr/>
        <p:txBody>
          <a:bodyPr/>
          <a:lstStyle/>
          <a:p>
            <a:r>
              <a:rPr lang="cs-CZ" dirty="0" smtClean="0"/>
              <a:t>Nepříznivé fyzikálně-chemické účinky, účinky na zdraví a životní prostředí, symptomy související s použitím a možným nevhodným použitím Směs je extrémně hořlavá. Směs dráždí kůži. Směs může vyvolat rakovinu. Směs může vyvolat poškození dědičných vlastností. Směs je toxická pro vodní organismy, může vyvolat dlouhodobé nepříznivé účinky ve vodním prostředí. Možné nebezpečí poškození plodu v těle matky. Směs je zdraví škodlivá, při požití může vyvolat poškození plic. Vdechování par směsi může způsobit ospalost a závratě.</a:t>
            </a:r>
            <a:endParaRPr lang="cs-CZ" dirty="0"/>
          </a:p>
        </p:txBody>
      </p:sp>
    </p:spTree>
    <p:extLst>
      <p:ext uri="{BB962C8B-B14F-4D97-AF65-F5344CB8AC3E}">
        <p14:creationId xmlns:p14="http://schemas.microsoft.com/office/powerpoint/2010/main" val="1492962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Bezpečnostní list - BEZOLOVNATÉ AUTOMOBILOVÉ BENZÍNY</a:t>
            </a:r>
          </a:p>
        </p:txBody>
      </p:sp>
      <p:pic>
        <p:nvPicPr>
          <p:cNvPr id="4" name="Zástupný symbol pro obsah 3"/>
          <p:cNvPicPr>
            <a:picLocks noGrp="1" noChangeAspect="1"/>
          </p:cNvPicPr>
          <p:nvPr>
            <p:ph idx="1"/>
          </p:nvPr>
        </p:nvPicPr>
        <p:blipFill>
          <a:blip r:embed="rId2"/>
          <a:stretch>
            <a:fillRect/>
          </a:stretch>
        </p:blipFill>
        <p:spPr>
          <a:xfrm>
            <a:off x="701850" y="1790297"/>
            <a:ext cx="9326601" cy="3785910"/>
          </a:xfrm>
          <a:prstGeom prst="rect">
            <a:avLst/>
          </a:prstGeom>
        </p:spPr>
      </p:pic>
    </p:spTree>
    <p:extLst>
      <p:ext uri="{BB962C8B-B14F-4D97-AF65-F5344CB8AC3E}">
        <p14:creationId xmlns:p14="http://schemas.microsoft.com/office/powerpoint/2010/main" val="3017078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Bezpečnostní list - BEZOLOVNATÉ AUTOMOBILOVÉ BENZÍNY</a:t>
            </a:r>
            <a:endParaRPr lang="cs-CZ" dirty="0"/>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smtClean="0"/>
              <a:t>Signální slova: Nebezpečí (</a:t>
            </a:r>
            <a:r>
              <a:rPr lang="cs-CZ" dirty="0" err="1" smtClean="0"/>
              <a:t>Dgr</a:t>
            </a:r>
            <a:r>
              <a:rPr lang="cs-CZ" dirty="0" smtClean="0"/>
              <a:t>)</a:t>
            </a:r>
          </a:p>
          <a:p>
            <a:pPr marL="0" indent="0">
              <a:buNone/>
            </a:pPr>
            <a:r>
              <a:rPr lang="cs-CZ" dirty="0" smtClean="0"/>
              <a:t>Standardní věty o nebezpečnosti (H-věty): </a:t>
            </a:r>
          </a:p>
          <a:p>
            <a:r>
              <a:rPr lang="cs-CZ" dirty="0" smtClean="0"/>
              <a:t>H224 Extrémně hořlavá kapalina a páry </a:t>
            </a:r>
          </a:p>
          <a:p>
            <a:r>
              <a:rPr lang="cs-CZ" dirty="0" smtClean="0"/>
              <a:t>H304 Při požití a vniknutí do dýchacích cest může způsobit smrt </a:t>
            </a:r>
          </a:p>
          <a:p>
            <a:r>
              <a:rPr lang="cs-CZ" dirty="0" smtClean="0"/>
              <a:t>H315 Dráždí kůži </a:t>
            </a:r>
          </a:p>
          <a:p>
            <a:r>
              <a:rPr lang="cs-CZ" dirty="0" smtClean="0"/>
              <a:t>H336 Může způsobit ospalost nebo závratě </a:t>
            </a:r>
          </a:p>
          <a:p>
            <a:r>
              <a:rPr lang="cs-CZ" dirty="0" smtClean="0"/>
              <a:t>H340 Může vyvolat genetické poškození </a:t>
            </a:r>
          </a:p>
          <a:p>
            <a:r>
              <a:rPr lang="cs-CZ" dirty="0" smtClean="0"/>
              <a:t>H350 Může vyvolat rakovinu </a:t>
            </a:r>
          </a:p>
          <a:p>
            <a:r>
              <a:rPr lang="cs-CZ" dirty="0" smtClean="0"/>
              <a:t>H361 Podezření na poškození reprodukční schopnosti nebo plodu v těle matky </a:t>
            </a:r>
          </a:p>
          <a:p>
            <a:r>
              <a:rPr lang="cs-CZ" dirty="0" smtClean="0"/>
              <a:t>H411 Toxický pro vodní organismy, s dlouhodobými účinky. </a:t>
            </a:r>
            <a:endParaRPr lang="cs-CZ" dirty="0"/>
          </a:p>
        </p:txBody>
      </p:sp>
    </p:spTree>
    <p:extLst>
      <p:ext uri="{BB962C8B-B14F-4D97-AF65-F5344CB8AC3E}">
        <p14:creationId xmlns:p14="http://schemas.microsoft.com/office/powerpoint/2010/main" val="2377315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Bezpečnostní list - BEZOLOVNATÉ AUTOMOBILOVÉ BENZÍNY</a:t>
            </a:r>
            <a:endParaRPr lang="cs-CZ" dirty="0"/>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smtClean="0"/>
              <a:t>Pokyny pro bezpečné zacházení (P-věty): </a:t>
            </a:r>
          </a:p>
          <a:p>
            <a:r>
              <a:rPr lang="cs-CZ" dirty="0" smtClean="0"/>
              <a:t>P201 Před použitím si obstarejte speciální instrukce </a:t>
            </a:r>
          </a:p>
          <a:p>
            <a:r>
              <a:rPr lang="cs-CZ" dirty="0" smtClean="0"/>
              <a:t>P210 Chraňte před otevřeným plamenem a horkými povrchy. – Zákaz kouření </a:t>
            </a:r>
          </a:p>
          <a:p>
            <a:r>
              <a:rPr lang="cs-CZ" dirty="0" smtClean="0"/>
              <a:t>P273 Zabraňte uvolnění do životního prostředí </a:t>
            </a:r>
          </a:p>
          <a:p>
            <a:r>
              <a:rPr lang="cs-CZ" dirty="0" smtClean="0"/>
              <a:t>P280 Používejte ochranné rukavice, ochranný oděv a ochranné brýle </a:t>
            </a:r>
          </a:p>
          <a:p>
            <a:r>
              <a:rPr lang="cs-CZ" dirty="0" smtClean="0"/>
              <a:t>P301+P310 PŘI POŽITÍ: Okamžitě volejte TOXOKOLOGICKÉ INFORMAČNÍ STŘEDISKO nebo lékaře </a:t>
            </a:r>
          </a:p>
          <a:p>
            <a:r>
              <a:rPr lang="cs-CZ" dirty="0" smtClean="0"/>
              <a:t>P403+P233 Uchovávejte na dobře větraném místě. Uchovávejte obal těsně uzavřený </a:t>
            </a:r>
          </a:p>
          <a:p>
            <a:r>
              <a:rPr lang="cs-CZ" dirty="0" smtClean="0"/>
              <a:t>P501 Odstraňte obal v souladu s platnou legislativou </a:t>
            </a:r>
          </a:p>
          <a:p>
            <a:endParaRPr lang="cs-CZ" dirty="0"/>
          </a:p>
        </p:txBody>
      </p:sp>
    </p:spTree>
    <p:extLst>
      <p:ext uri="{BB962C8B-B14F-4D97-AF65-F5344CB8AC3E}">
        <p14:creationId xmlns:p14="http://schemas.microsoft.com/office/powerpoint/2010/main" val="3722752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Bezpečnostní list - BEZOLOVNATÉ AUTOMOBILOVÉ BENZÍNY</a:t>
            </a:r>
            <a:endParaRPr lang="cs-CZ" dirty="0"/>
          </a:p>
        </p:txBody>
      </p:sp>
      <p:sp>
        <p:nvSpPr>
          <p:cNvPr id="3" name="Zástupný symbol pro obsah 2"/>
          <p:cNvSpPr>
            <a:spLocks noGrp="1"/>
          </p:cNvSpPr>
          <p:nvPr>
            <p:ph idx="1"/>
          </p:nvPr>
        </p:nvSpPr>
        <p:spPr/>
        <p:txBody>
          <a:bodyPr>
            <a:normAutofit fontScale="85000" lnSpcReduction="20000"/>
          </a:bodyPr>
          <a:lstStyle/>
          <a:p>
            <a:pPr marL="0" indent="0">
              <a:buNone/>
            </a:pPr>
            <a:r>
              <a:rPr lang="cs-CZ" dirty="0" smtClean="0"/>
              <a:t>POKYNY PRO PRVNÍ POMOC </a:t>
            </a:r>
          </a:p>
          <a:p>
            <a:pPr marL="0" indent="0">
              <a:buNone/>
            </a:pPr>
            <a:r>
              <a:rPr lang="cs-CZ" dirty="0" smtClean="0"/>
              <a:t>Projeví-li se zdravotní potíže (bolesti hlavy, závratě, opilost, střevní a žaludeční obtíže a zvracení, stavy omámení a vzrušení, útlum dechu a křeče, pálení pokožky, podráždění - zčervenání, atd., pálení očí, poruchy nebo ztráta vědomí, slinotok, modrofialové zabarvení sliznice a pokožky okrajových částí těla, podchlazení a poruchy dýchání) nebo v případě pochybností, uvědomte lékaře a poskytněte mu informace o možné intoxikaci benzínem. </a:t>
            </a:r>
          </a:p>
          <a:p>
            <a:pPr marL="0" indent="0">
              <a:buNone/>
            </a:pPr>
            <a:r>
              <a:rPr lang="cs-CZ" dirty="0" smtClean="0"/>
              <a:t>Při bezvědomí umístěte postiženého do stabilizované polohy na boku, s mírně zakloněnou hlavou, a dbejte o průchodnost dýchacích cest, nikdy nevyvolávejte zvracení. Zvrací-li postižený sám, dbejte, aby nedošlo k vdechnutí zvratků. Páry benzínu, které vznikají při teplotách okolo bodu vzplanutí, působí narkoticky a dráždí sliznice. Při delším působení dochází ke ztrátě vědomí až k zástavě dýchání. Benzín se vstřebává pokožkou, ale pro akutní otravu to nemá podstatný význam. Při podezření z otravy benzínem je třeba okamžitě přivolat lékařskou pomoc</a:t>
            </a:r>
            <a:endParaRPr lang="cs-CZ" dirty="0"/>
          </a:p>
        </p:txBody>
      </p:sp>
    </p:spTree>
    <p:extLst>
      <p:ext uri="{BB962C8B-B14F-4D97-AF65-F5344CB8AC3E}">
        <p14:creationId xmlns:p14="http://schemas.microsoft.com/office/powerpoint/2010/main" val="4034687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Bezpečnostní list - BEZOLOVNATÉ AUTOMOBILOVÉ BENZÍNY</a:t>
            </a:r>
            <a:endParaRPr lang="cs-CZ" dirty="0"/>
          </a:p>
        </p:txBody>
      </p:sp>
      <p:sp>
        <p:nvSpPr>
          <p:cNvPr id="3" name="Zástupný symbol pro obsah 2"/>
          <p:cNvSpPr>
            <a:spLocks noGrp="1"/>
          </p:cNvSpPr>
          <p:nvPr>
            <p:ph idx="1"/>
          </p:nvPr>
        </p:nvSpPr>
        <p:spPr/>
        <p:txBody>
          <a:bodyPr>
            <a:normAutofit fontScale="55000" lnSpcReduction="20000"/>
          </a:bodyPr>
          <a:lstStyle/>
          <a:p>
            <a:pPr marL="0" indent="0">
              <a:buNone/>
            </a:pPr>
            <a:r>
              <a:rPr lang="cs-CZ" dirty="0" smtClean="0"/>
              <a:t>POKYNY PRO PRVNÍ POMOC </a:t>
            </a:r>
          </a:p>
          <a:p>
            <a:r>
              <a:rPr lang="cs-CZ" sz="3300" dirty="0" smtClean="0"/>
              <a:t>Při vdechnutí </a:t>
            </a:r>
          </a:p>
          <a:p>
            <a:pPr marL="0" indent="0">
              <a:buNone/>
            </a:pPr>
            <a:r>
              <a:rPr lang="cs-CZ" sz="3300" dirty="0" smtClean="0"/>
              <a:t>Dopravte postiženého na čerstvý vzduch a zajistěte tělesný i duševní klid, při zastavení dýchání zavést umělé dýchání, uložit do stabilizované polohy, aby se zabránilo udušení zvratky při případném zvracení. Nenechte prochladnout. Vyhledejte lékařskou pomoc </a:t>
            </a:r>
          </a:p>
          <a:p>
            <a:r>
              <a:rPr lang="cs-CZ" sz="3300" dirty="0" smtClean="0"/>
              <a:t>Při styku s kůží </a:t>
            </a:r>
          </a:p>
          <a:p>
            <a:pPr marL="0" indent="0">
              <a:buNone/>
            </a:pPr>
            <a:r>
              <a:rPr lang="cs-CZ" sz="3300" dirty="0" smtClean="0"/>
              <a:t>Okamžitě odložte veškeré kontaminované oblečení. Zasažené části pokožky umyjte pokud možno teplou vodou a mýdlem a ošetřit vhodným reparačním krémem. Pokud se vyskytne podráždění pokožky, např. zčervenání, vyhledejte lékařskou pomoc </a:t>
            </a:r>
          </a:p>
          <a:p>
            <a:r>
              <a:rPr lang="cs-CZ" sz="3300" dirty="0" smtClean="0"/>
              <a:t>Při kontaktu s okem </a:t>
            </a:r>
          </a:p>
          <a:p>
            <a:pPr marL="0" indent="0">
              <a:buNone/>
            </a:pPr>
            <a:r>
              <a:rPr lang="cs-CZ" sz="3300" dirty="0" smtClean="0"/>
              <a:t>Vyjměte oční čočky. Při násilně otevřených víčkách a nejméně 15 minut vyplachujte čistou pokud možno vlažnou tekoucí vodou i pod víčky a vyhledejte lékařskou pomoc. </a:t>
            </a:r>
          </a:p>
          <a:p>
            <a:r>
              <a:rPr lang="cs-CZ" sz="3300" dirty="0" smtClean="0"/>
              <a:t>Při požití </a:t>
            </a:r>
          </a:p>
          <a:p>
            <a:pPr marL="0" indent="0">
              <a:buNone/>
            </a:pPr>
            <a:r>
              <a:rPr lang="cs-CZ" sz="3300" dirty="0" smtClean="0"/>
              <a:t>Postiženého umístěte v klidu. Ústa vypláchněte vodou (pouze za předpokladu, že postižený je při vědomí); nikdy nevyvolávejte zvracení. Pokud postižený zvrací, zabránit vdechování zvratků (umístit do stabilizované polohy s hlavou na boku). Nedávat nic pít ani jíst. Neprodleně vyhledejte lékařskou pomoc a ukažte obal směsi nebo etiketu. </a:t>
            </a:r>
          </a:p>
        </p:txBody>
      </p:sp>
    </p:spTree>
    <p:extLst>
      <p:ext uri="{BB962C8B-B14F-4D97-AF65-F5344CB8AC3E}">
        <p14:creationId xmlns:p14="http://schemas.microsoft.com/office/powerpoint/2010/main" val="1514593277"/>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770</Words>
  <Application>Microsoft Office PowerPoint</Application>
  <PresentationFormat>Širokoúhlá obrazovka</PresentationFormat>
  <Paragraphs>53</Paragraphs>
  <Slides>10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10</vt:i4>
      </vt:variant>
    </vt:vector>
  </HeadingPairs>
  <TitlesOfParts>
    <vt:vector size="14" baseType="lpstr">
      <vt:lpstr>Arial</vt:lpstr>
      <vt:lpstr>Calibri</vt:lpstr>
      <vt:lpstr>Calibri Light</vt:lpstr>
      <vt:lpstr>Motiv Office</vt:lpstr>
      <vt:lpstr>Bezpečnost při práci s pohonnými hmotami, mazivy a ostatními provozními kapalinami</vt:lpstr>
      <vt:lpstr>Ukládání provozních náplní MV</vt:lpstr>
      <vt:lpstr>Bezpečnostní listy dle Nařízení Evropského parlamentu a Rady (ES) č . 1907/2006, ve znění směrnice 453/2010/ES</vt:lpstr>
      <vt:lpstr>Bezpečnostní list - BEZOLOVNATÉ AUTOMOBILOVÉ BENZÍNY</vt:lpstr>
      <vt:lpstr>Bezpečnostní list - BEZOLOVNATÉ AUTOMOBILOVÉ BENZÍNY</vt:lpstr>
      <vt:lpstr>Bezpečnostní list - BEZOLOVNATÉ AUTOMOBILOVÉ BENZÍNY</vt:lpstr>
      <vt:lpstr>Bezpečnostní list - BEZOLOVNATÉ AUTOMOBILOVÉ BENZÍNY</vt:lpstr>
      <vt:lpstr>Bezpečnostní list - BEZOLOVNATÉ AUTOMOBILOVÉ BENZÍNY</vt:lpstr>
      <vt:lpstr>Bezpečnostní list - BEZOLOVNATÉ AUTOMOBILOVÉ BENZÍNY</vt:lpstr>
      <vt:lpstr>Bezpečnostní listy - příklady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Bezpečnost při práci s pohonnými hmotami, mazivy a ostatními provozními kapalinami</dc:title>
  <dc:creator>krajicek</dc:creator>
  <cp:lastModifiedBy>krajicek</cp:lastModifiedBy>
  <cp:revision>7</cp:revision>
  <cp:lastPrinted>2020-02-28T09:58:55Z</cp:lastPrinted>
  <dcterms:created xsi:type="dcterms:W3CDTF">2020-02-28T09:17:15Z</dcterms:created>
  <dcterms:modified xsi:type="dcterms:W3CDTF">2020-02-28T10:17:59Z</dcterms:modified>
</cp:coreProperties>
</file>